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>
            <a:lvl1pPr algn="ctr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28008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35148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10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80575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5835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04943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844"/>
            <a:ext cx="11887200" cy="69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320032"/>
                  </a:outerShdw>
                </a:effectLst>
              </a14:hiddenEffects>
            </a:ext>
          </a:extLst>
        </p:spPr>
        <p:txBody>
          <a:bodyPr vert="horz" wrap="square" lIns="80815" tIns="39698" rIns="80815" bIns="39698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6274299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>
            <a:lvl1pPr algn="ctr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81360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61372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582990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44159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56422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67504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59612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18000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93496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9972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682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7753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8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l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tif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tif"/><Relationship Id="rId11" Type="http://schemas.openxmlformats.org/officeDocument/2006/relationships/image" Target="../media/image10.tif"/><Relationship Id="rId5" Type="http://schemas.openxmlformats.org/officeDocument/2006/relationships/image" Target="../media/image4.tif"/><Relationship Id="rId10" Type="http://schemas.openxmlformats.org/officeDocument/2006/relationships/image" Target="../media/image9.tif"/><Relationship Id="rId4" Type="http://schemas.openxmlformats.org/officeDocument/2006/relationships/image" Target="../media/image3.tif"/><Relationship Id="rId9" Type="http://schemas.openxmlformats.org/officeDocument/2006/relationships/image" Target="../media/image8.tif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ridRaster Mixed Reality Cloud Platform"/>
          <p:cNvSpPr txBox="1">
            <a:spLocks noGrp="1"/>
          </p:cNvSpPr>
          <p:nvPr>
            <p:ph type="title"/>
          </p:nvPr>
        </p:nvSpPr>
        <p:spPr>
          <a:xfrm>
            <a:off x="345743" y="177445"/>
            <a:ext cx="10502900" cy="6827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Solution: </a:t>
            </a:r>
            <a:r>
              <a:rPr dirty="0" smtClean="0"/>
              <a:t>GridRaster </a:t>
            </a:r>
            <a:r>
              <a:rPr dirty="0"/>
              <a:t>Mixed Reality Cloud Platform</a:t>
            </a:r>
          </a:p>
        </p:txBody>
      </p:sp>
      <p:sp>
        <p:nvSpPr>
          <p:cNvPr id="204" name="True Immersive MR: Powered by Edge Compute and Vision Based 3D AI"/>
          <p:cNvSpPr txBox="1"/>
          <p:nvPr/>
        </p:nvSpPr>
        <p:spPr>
          <a:xfrm>
            <a:off x="347115" y="867077"/>
            <a:ext cx="10331714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3600" b="0"/>
            </a:lvl1pPr>
          </a:lstStyle>
          <a:p>
            <a:pPr defTabSz="412750" hangingPunct="0"/>
            <a:r>
              <a:rPr sz="1800" kern="0" dirty="0">
                <a:solidFill>
                  <a:srgbClr val="000000"/>
                </a:solidFill>
                <a:latin typeface="Helvetica Neue"/>
                <a:sym typeface="Helvetica Neue"/>
              </a:rPr>
              <a:t>True Immersive MR: Powered by Edge</a:t>
            </a:r>
            <a:r>
              <a:rPr lang="en-US" sz="1800" kern="0" dirty="0">
                <a:solidFill>
                  <a:srgbClr val="000000"/>
                </a:solidFill>
                <a:latin typeface="Helvetica Neue"/>
                <a:sym typeface="Helvetica Neue"/>
              </a:rPr>
              <a:t>/Remote</a:t>
            </a:r>
            <a:r>
              <a:rPr sz="1800" kern="0" dirty="0">
                <a:solidFill>
                  <a:srgbClr val="000000"/>
                </a:solidFill>
                <a:latin typeface="Helvetica Neue"/>
                <a:sym typeface="Helvetica Neue"/>
              </a:rPr>
              <a:t> Compute and Vision Based 3D AI</a:t>
            </a:r>
          </a:p>
        </p:txBody>
      </p:sp>
      <p:grpSp>
        <p:nvGrpSpPr>
          <p:cNvPr id="9" name="Group"/>
          <p:cNvGrpSpPr/>
          <p:nvPr/>
        </p:nvGrpSpPr>
        <p:grpSpPr>
          <a:xfrm>
            <a:off x="2146718" y="3969543"/>
            <a:ext cx="9091561" cy="2250597"/>
            <a:chOff x="0" y="0"/>
            <a:chExt cx="10508106" cy="5528533"/>
          </a:xfrm>
        </p:grpSpPr>
        <p:grpSp>
          <p:nvGrpSpPr>
            <p:cNvPr id="50" name="Group"/>
            <p:cNvGrpSpPr/>
            <p:nvPr/>
          </p:nvGrpSpPr>
          <p:grpSpPr>
            <a:xfrm>
              <a:off x="3849378" y="1425887"/>
              <a:ext cx="2959101" cy="2844286"/>
              <a:chOff x="0" y="0"/>
              <a:chExt cx="2959100" cy="2844284"/>
            </a:xfrm>
          </p:grpSpPr>
          <p:sp>
            <p:nvSpPr>
              <p:cNvPr id="62" name="Rounded Rectangle"/>
              <p:cNvSpPr/>
              <p:nvPr/>
            </p:nvSpPr>
            <p:spPr>
              <a:xfrm>
                <a:off x="0" y="0"/>
                <a:ext cx="2959100" cy="2844285"/>
              </a:xfrm>
              <a:prstGeom prst="roundRect">
                <a:avLst>
                  <a:gd name="adj" fmla="val 9521"/>
                </a:avLst>
              </a:prstGeom>
              <a:solidFill>
                <a:srgbClr val="CFE6FF"/>
              </a:solidFill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2750" hangingPunct="0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63" name="3D AI"/>
              <p:cNvSpPr txBox="1"/>
              <p:nvPr/>
            </p:nvSpPr>
            <p:spPr>
              <a:xfrm>
                <a:off x="724386" y="60912"/>
                <a:ext cx="1477131" cy="7234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2400"/>
                </a:lvl1pPr>
              </a:lstStyle>
              <a:p>
                <a:pPr algn="ctr" defTabSz="412750" hangingPunct="0"/>
                <a:r>
                  <a:rPr sz="1400" b="1" kern="0">
                    <a:solidFill>
                      <a:srgbClr val="000000"/>
                    </a:solidFill>
                    <a:latin typeface="Helvetica Neue"/>
                    <a:sym typeface="Helvetica Neue"/>
                  </a:rPr>
                  <a:t>3D AI</a:t>
                </a:r>
              </a:p>
            </p:txBody>
          </p:sp>
          <p:sp>
            <p:nvSpPr>
              <p:cNvPr id="64" name="Complete 3D scene understanding using deep learning"/>
              <p:cNvSpPr txBox="1"/>
              <p:nvPr/>
            </p:nvSpPr>
            <p:spPr>
              <a:xfrm>
                <a:off x="6582" y="1040085"/>
                <a:ext cx="2912738" cy="14904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2400" b="0"/>
                </a:lvl1pPr>
              </a:lstStyle>
              <a:p>
                <a:pPr algn="ctr" defTabSz="412750" hangingPunct="0"/>
                <a:r>
                  <a:rPr sz="1400" kern="0" dirty="0">
                    <a:solidFill>
                      <a:srgbClr val="000000"/>
                    </a:solidFill>
                    <a:latin typeface="Helvetica Neue"/>
                    <a:sym typeface="Helvetica Neue"/>
                  </a:rPr>
                  <a:t>Complete 3D scene understanding using deep learning</a:t>
                </a:r>
              </a:p>
            </p:txBody>
          </p:sp>
        </p:grpSp>
        <p:grpSp>
          <p:nvGrpSpPr>
            <p:cNvPr id="51" name="Group"/>
            <p:cNvGrpSpPr/>
            <p:nvPr/>
          </p:nvGrpSpPr>
          <p:grpSpPr>
            <a:xfrm>
              <a:off x="368503" y="1425991"/>
              <a:ext cx="2958884" cy="2844078"/>
              <a:chOff x="0" y="0"/>
              <a:chExt cx="2958883" cy="2844076"/>
            </a:xfrm>
          </p:grpSpPr>
          <p:sp>
            <p:nvSpPr>
              <p:cNvPr id="59" name="Rounded Rectangle"/>
              <p:cNvSpPr/>
              <p:nvPr/>
            </p:nvSpPr>
            <p:spPr>
              <a:xfrm>
                <a:off x="0" y="0"/>
                <a:ext cx="2958884" cy="2844077"/>
              </a:xfrm>
              <a:prstGeom prst="roundRect">
                <a:avLst>
                  <a:gd name="adj" fmla="val 9374"/>
                </a:avLst>
              </a:prstGeom>
              <a:solidFill>
                <a:srgbClr val="CFE6FF"/>
              </a:solidFill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2750" hangingPunct="0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60" name="Reconstruction"/>
              <p:cNvSpPr txBox="1"/>
              <p:nvPr/>
            </p:nvSpPr>
            <p:spPr>
              <a:xfrm>
                <a:off x="273583" y="222881"/>
                <a:ext cx="2411719" cy="464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2400"/>
                </a:lvl1pPr>
              </a:lstStyle>
              <a:p>
                <a:pPr algn="ctr" defTabSz="412750" hangingPunct="0"/>
                <a:r>
                  <a:rPr sz="1400" b="1" kern="0" dirty="0">
                    <a:solidFill>
                      <a:srgbClr val="000000"/>
                    </a:solidFill>
                    <a:latin typeface="Helvetica Neue"/>
                    <a:sym typeface="Helvetica Neue"/>
                  </a:rPr>
                  <a:t>Reconstruction</a:t>
                </a:r>
              </a:p>
            </p:txBody>
          </p:sp>
          <p:sp>
            <p:nvSpPr>
              <p:cNvPr id="61" name="Spatial mapping and 3D world reconstruction from camera images"/>
              <p:cNvSpPr txBox="1"/>
              <p:nvPr/>
            </p:nvSpPr>
            <p:spPr>
              <a:xfrm>
                <a:off x="28962" y="1041212"/>
                <a:ext cx="2891492" cy="17409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2400" b="0"/>
                </a:lvl1pPr>
              </a:lstStyle>
              <a:p>
                <a:pPr algn="ctr" defTabSz="412750" hangingPunct="0"/>
                <a:r>
                  <a:rPr sz="1400" kern="0" dirty="0">
                    <a:solidFill>
                      <a:srgbClr val="000000"/>
                    </a:solidFill>
                    <a:latin typeface="Helvetica Neue"/>
                    <a:sym typeface="Helvetica Neue"/>
                  </a:rPr>
                  <a:t>Spatial mapping and 3D world reconstruction from camera images</a:t>
                </a:r>
              </a:p>
            </p:txBody>
          </p:sp>
        </p:grpSp>
        <p:grpSp>
          <p:nvGrpSpPr>
            <p:cNvPr id="52" name="Group"/>
            <p:cNvGrpSpPr/>
            <p:nvPr/>
          </p:nvGrpSpPr>
          <p:grpSpPr>
            <a:xfrm>
              <a:off x="7306039" y="1425887"/>
              <a:ext cx="3007753" cy="2844286"/>
              <a:chOff x="0" y="0"/>
              <a:chExt cx="3007752" cy="2844284"/>
            </a:xfrm>
          </p:grpSpPr>
          <p:sp>
            <p:nvSpPr>
              <p:cNvPr id="56" name="Rounded Rectangle"/>
              <p:cNvSpPr/>
              <p:nvPr/>
            </p:nvSpPr>
            <p:spPr>
              <a:xfrm>
                <a:off x="0" y="0"/>
                <a:ext cx="2959100" cy="2844285"/>
              </a:xfrm>
              <a:prstGeom prst="roundRect">
                <a:avLst>
                  <a:gd name="adj" fmla="val 9512"/>
                </a:avLst>
              </a:prstGeom>
              <a:solidFill>
                <a:srgbClr val="CFE6FF"/>
              </a:solidFill>
              <a:ln w="38100" cap="flat">
                <a:solidFill>
                  <a:schemeClr val="accent1">
                    <a:hueOff val="114395"/>
                    <a:lumOff val="-249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2750" hangingPunct="0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57" name="Rendering"/>
              <p:cNvSpPr txBox="1"/>
              <p:nvPr/>
            </p:nvSpPr>
            <p:spPr>
              <a:xfrm>
                <a:off x="578322" y="94778"/>
                <a:ext cx="1880112" cy="507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>
                  <a:defRPr sz="2400"/>
                </a:lvl1pPr>
              </a:lstStyle>
              <a:p>
                <a:pPr algn="ctr" defTabSz="412750" hangingPunct="0"/>
                <a:r>
                  <a:rPr sz="1400" b="1" kern="0">
                    <a:solidFill>
                      <a:srgbClr val="000000"/>
                    </a:solidFill>
                    <a:latin typeface="Helvetica Neue"/>
                    <a:sym typeface="Helvetica Neue"/>
                  </a:rPr>
                  <a:t>Rendering</a:t>
                </a:r>
              </a:p>
            </p:txBody>
          </p:sp>
          <p:sp>
            <p:nvSpPr>
              <p:cNvPr id="58" name="Infusion of virtual and real worlds,…"/>
              <p:cNvSpPr txBox="1"/>
              <p:nvPr/>
            </p:nvSpPr>
            <p:spPr>
              <a:xfrm>
                <a:off x="29002" y="902809"/>
                <a:ext cx="2978751" cy="17867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2400" b="0"/>
                </a:pPr>
                <a:r>
                  <a:rPr sz="1400" kern="0" dirty="0">
                    <a:solidFill>
                      <a:srgbClr val="000000"/>
                    </a:solidFill>
                    <a:latin typeface="Helvetica Neue"/>
                    <a:sym typeface="Helvetica Neue"/>
                  </a:rPr>
                  <a:t>Infusion of virtual and real worlds, </a:t>
                </a:r>
              </a:p>
              <a:p>
                <a:pPr algn="ctr" defTabSz="412750" hangingPunct="0">
                  <a:defRPr sz="2400" b="0"/>
                </a:pPr>
                <a:r>
                  <a:rPr sz="1400" kern="0" dirty="0">
                    <a:solidFill>
                      <a:srgbClr val="000000"/>
                    </a:solidFill>
                    <a:latin typeface="Helvetica Neue"/>
                    <a:sym typeface="Helvetica Neue"/>
                  </a:rPr>
                  <a:t>visual rendering and tracking </a:t>
                </a:r>
              </a:p>
            </p:txBody>
          </p:sp>
        </p:grpSp>
        <p:sp>
          <p:nvSpPr>
            <p:cNvPr id="53" name="Signaling Server, Scalar, QA"/>
            <p:cNvSpPr/>
            <p:nvPr/>
          </p:nvSpPr>
          <p:spPr>
            <a:xfrm>
              <a:off x="394408" y="4534473"/>
              <a:ext cx="9869044" cy="676382"/>
            </a:xfrm>
            <a:prstGeom prst="roundRect">
              <a:avLst>
                <a:gd name="adj" fmla="val 19531"/>
              </a:avLst>
            </a:prstGeom>
            <a:solidFill>
              <a:srgbClr val="CFE6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400" b="0"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 algn="ctr" defTabSz="412750" hangingPunct="0"/>
              <a:r>
                <a:rPr sz="1200" kern="0">
                  <a:solidFill>
                    <a:srgbClr val="000000"/>
                  </a:solidFill>
                </a:rPr>
                <a:t>Signaling Server, Scalar, QA</a:t>
              </a:r>
            </a:p>
          </p:txBody>
        </p:sp>
        <p:sp>
          <p:nvSpPr>
            <p:cNvPr id="54" name="Rounded Rectangle"/>
            <p:cNvSpPr/>
            <p:nvPr/>
          </p:nvSpPr>
          <p:spPr>
            <a:xfrm>
              <a:off x="0" y="0"/>
              <a:ext cx="10508106" cy="5528533"/>
            </a:xfrm>
            <a:prstGeom prst="roundRect">
              <a:avLst>
                <a:gd name="adj" fmla="val 6006"/>
              </a:avLst>
            </a:prstGeom>
            <a:noFill/>
            <a:ln w="38100" cap="flat">
              <a:solidFill>
                <a:srgbClr val="4F8F00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2750" hangingPunct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sym typeface="Helvetica Neue Medium"/>
              </a:endParaRPr>
            </a:p>
          </p:txBody>
        </p:sp>
        <p:sp>
          <p:nvSpPr>
            <p:cNvPr id="55" name="GridRaster Solution"/>
            <p:cNvSpPr txBox="1"/>
            <p:nvPr/>
          </p:nvSpPr>
          <p:spPr>
            <a:xfrm>
              <a:off x="3975316" y="278230"/>
              <a:ext cx="2156618" cy="6930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lvl1pPr>
            </a:lstStyle>
            <a:p>
              <a:pPr algn="ctr" defTabSz="412750" hangingPunct="0"/>
              <a:r>
                <a:rPr sz="1500" b="1" kern="0" dirty="0">
                  <a:solidFill>
                    <a:srgbClr val="00A2FF">
                      <a:hueOff val="114395"/>
                      <a:lumOff val="-24975"/>
                    </a:srgbClr>
                  </a:solidFill>
                  <a:latin typeface="Helvetica Neue"/>
                  <a:sym typeface="Helvetica Neue"/>
                </a:rPr>
                <a:t>GridRaster Solution</a:t>
              </a:r>
            </a:p>
          </p:txBody>
        </p:sp>
      </p:grpSp>
      <p:grpSp>
        <p:nvGrpSpPr>
          <p:cNvPr id="10" name="Group"/>
          <p:cNvGrpSpPr/>
          <p:nvPr/>
        </p:nvGrpSpPr>
        <p:grpSpPr>
          <a:xfrm>
            <a:off x="7810010" y="3013495"/>
            <a:ext cx="1943009" cy="1648681"/>
            <a:chOff x="0" y="0"/>
            <a:chExt cx="4121176" cy="4049941"/>
          </a:xfrm>
        </p:grpSpPr>
        <p:grpSp>
          <p:nvGrpSpPr>
            <p:cNvPr id="46" name="Group"/>
            <p:cNvGrpSpPr/>
            <p:nvPr/>
          </p:nvGrpSpPr>
          <p:grpSpPr>
            <a:xfrm>
              <a:off x="567906" y="0"/>
              <a:ext cx="3553271" cy="4049942"/>
              <a:chOff x="0" y="0"/>
              <a:chExt cx="3553270" cy="4049941"/>
            </a:xfrm>
          </p:grpSpPr>
          <p:sp>
            <p:nvSpPr>
              <p:cNvPr id="48" name="Rectangle"/>
              <p:cNvSpPr/>
              <p:nvPr/>
            </p:nvSpPr>
            <p:spPr>
              <a:xfrm>
                <a:off x="305428" y="0"/>
                <a:ext cx="3051230" cy="316365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2750" hangingPunct="0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600" kern="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pic>
            <p:nvPicPr>
              <p:cNvPr id="49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155946"/>
                <a:ext cx="3553271" cy="38939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7" name="Grid Raster_Colour Logo.png" descr="Grid Raster_Colour Log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264" r="24264" b="26283"/>
            <a:stretch>
              <a:fillRect/>
            </a:stretch>
          </p:blipFill>
          <p:spPr>
            <a:xfrm>
              <a:off x="0" y="901936"/>
              <a:ext cx="960741" cy="868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Line"/>
          <p:cNvSpPr/>
          <p:nvPr/>
        </p:nvSpPr>
        <p:spPr>
          <a:xfrm>
            <a:off x="5589126" y="3293062"/>
            <a:ext cx="2672580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22859" tIns="22859" rIns="22859" bIns="22859"/>
          <a:lstStyle/>
          <a:p>
            <a:pPr algn="ctr" defTabSz="412750" hangingPunct="0"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>
              <a:solidFill>
                <a:srgbClr val="000000"/>
              </a:solidFill>
              <a:sym typeface="Helvetica Neue Medium"/>
            </a:endParaRPr>
          </a:p>
        </p:txBody>
      </p:sp>
      <p:pic>
        <p:nvPicPr>
          <p:cNvPr id="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6718" y="3414488"/>
            <a:ext cx="752781" cy="285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6718" y="2722571"/>
            <a:ext cx="752781" cy="28568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Wireless…"/>
          <p:cNvSpPr txBox="1"/>
          <p:nvPr/>
        </p:nvSpPr>
        <p:spPr>
          <a:xfrm>
            <a:off x="4754656" y="3385756"/>
            <a:ext cx="981039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2750" hangingPunct="0">
              <a:defRPr sz="25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250" kern="0" dirty="0">
                <a:solidFill>
                  <a:srgbClr val="000000"/>
                </a:solidFill>
                <a:sym typeface="Helvetica Neue Medium"/>
              </a:rPr>
              <a:t>Wireless</a:t>
            </a:r>
          </a:p>
          <a:p>
            <a:pPr algn="ctr" defTabSz="412750" hangingPunct="0">
              <a:defRPr sz="25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250" kern="0" dirty="0">
                <a:solidFill>
                  <a:srgbClr val="000000"/>
                </a:solidFill>
                <a:sym typeface="Helvetica Neue Medium"/>
              </a:rPr>
              <a:t>Access Point</a:t>
            </a:r>
          </a:p>
        </p:txBody>
      </p:sp>
      <p:sp>
        <p:nvSpPr>
          <p:cNvPr id="15" name="Cable/Fiber"/>
          <p:cNvSpPr txBox="1"/>
          <p:nvPr/>
        </p:nvSpPr>
        <p:spPr>
          <a:xfrm>
            <a:off x="6349978" y="3048924"/>
            <a:ext cx="782266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2750" hangingPunct="0"/>
            <a:r>
              <a:rPr sz="1100" kern="0" dirty="0">
                <a:solidFill>
                  <a:srgbClr val="000000"/>
                </a:solidFill>
              </a:rPr>
              <a:t>Cable/Fiber</a:t>
            </a:r>
          </a:p>
        </p:txBody>
      </p:sp>
      <p:sp>
        <p:nvSpPr>
          <p:cNvPr id="16" name="Multiple HMDs…"/>
          <p:cNvSpPr txBox="1"/>
          <p:nvPr/>
        </p:nvSpPr>
        <p:spPr>
          <a:xfrm>
            <a:off x="1996213" y="3010042"/>
            <a:ext cx="1243930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2750" hangingPunct="0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200" kern="0" dirty="0">
                <a:solidFill>
                  <a:srgbClr val="000000"/>
                </a:solidFill>
                <a:sym typeface="Helvetica Neue Medium"/>
              </a:rPr>
              <a:t>Multiple HMDs</a:t>
            </a:r>
          </a:p>
          <a:p>
            <a:pPr algn="ctr" defTabSz="412750" hangingPunct="0">
              <a:defRPr sz="2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200" kern="0" dirty="0">
                <a:solidFill>
                  <a:srgbClr val="000000"/>
                </a:solidFill>
                <a:sym typeface="Helvetica Neue Medium"/>
              </a:rPr>
              <a:t>or mobile devices</a:t>
            </a:r>
          </a:p>
        </p:txBody>
      </p:sp>
      <p:sp>
        <p:nvSpPr>
          <p:cNvPr id="17" name="MR Cloud…"/>
          <p:cNvSpPr txBox="1"/>
          <p:nvPr/>
        </p:nvSpPr>
        <p:spPr>
          <a:xfrm>
            <a:off x="9606446" y="3447712"/>
            <a:ext cx="2135200" cy="45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2750" hangingPunct="0">
              <a:defRPr sz="3100"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sz="1550" b="1" kern="0" dirty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sym typeface="Helvetica Neue"/>
              </a:rPr>
              <a:t>MR Cloud</a:t>
            </a:r>
          </a:p>
          <a:p>
            <a:pPr algn="ctr" defTabSz="412750" hangingPunct="0">
              <a:defRPr sz="2200">
                <a:solidFill>
                  <a:srgbClr val="00A2FF">
                    <a:hueOff val="114395"/>
                    <a:lumOff val="-24975"/>
                  </a:srgbClr>
                </a:solidFill>
              </a:defRPr>
            </a:pPr>
            <a:r>
              <a:rPr sz="1100" b="1" kern="0" dirty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sym typeface="Helvetica Neue"/>
              </a:rPr>
              <a:t>Cloud/Edge/On-premise Server</a:t>
            </a:r>
          </a:p>
        </p:txBody>
      </p:sp>
      <p:sp>
        <p:nvSpPr>
          <p:cNvPr id="42" name="Rounded Rectangle"/>
          <p:cNvSpPr/>
          <p:nvPr/>
        </p:nvSpPr>
        <p:spPr>
          <a:xfrm>
            <a:off x="10006803" y="1750453"/>
            <a:ext cx="1555933" cy="637893"/>
          </a:xfrm>
          <a:prstGeom prst="roundRect">
            <a:avLst>
              <a:gd name="adj" fmla="val 7117"/>
            </a:avLst>
          </a:prstGeom>
          <a:noFill/>
          <a:ln w="38100" cap="flat">
            <a:solidFill>
              <a:srgbClr val="000000"/>
            </a:solidFill>
            <a:prstDash val="sysDot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sym typeface="Helvetica Neue Medium"/>
            </a:endParaRPr>
          </a:p>
        </p:txBody>
      </p:sp>
      <p:pic>
        <p:nvPicPr>
          <p:cNvPr id="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27615" y="1830994"/>
            <a:ext cx="582014" cy="1826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55272" y="2013556"/>
            <a:ext cx="526699" cy="3678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50634" y="1973681"/>
            <a:ext cx="298009" cy="2417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9" name="APIs"/>
          <p:cNvSpPr txBox="1"/>
          <p:nvPr/>
        </p:nvSpPr>
        <p:spPr>
          <a:xfrm>
            <a:off x="8996920" y="2604533"/>
            <a:ext cx="365485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 algn="ctr" defTabSz="412750" hangingPunct="0"/>
            <a:r>
              <a:rPr sz="1100" b="1" kern="0" dirty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sym typeface="Helvetica Neue"/>
              </a:rPr>
              <a:t>APIs</a:t>
            </a:r>
          </a:p>
        </p:txBody>
      </p:sp>
      <p:grpSp>
        <p:nvGrpSpPr>
          <p:cNvPr id="20" name="Group"/>
          <p:cNvGrpSpPr/>
          <p:nvPr/>
        </p:nvGrpSpPr>
        <p:grpSpPr>
          <a:xfrm>
            <a:off x="3526558" y="3062942"/>
            <a:ext cx="750929" cy="296862"/>
            <a:chOff x="0" y="0"/>
            <a:chExt cx="1592739" cy="729232"/>
          </a:xfrm>
        </p:grpSpPr>
        <p:pic>
          <p:nvPicPr>
            <p:cNvPr id="40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92740" cy="309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0800000">
              <a:off x="0" y="419657"/>
              <a:ext cx="1592740" cy="309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Camera/Sensor Data…"/>
          <p:cNvSpPr txBox="1"/>
          <p:nvPr/>
        </p:nvSpPr>
        <p:spPr>
          <a:xfrm>
            <a:off x="3276851" y="2658424"/>
            <a:ext cx="1250343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2750" hangingPunct="0">
              <a:defRPr sz="18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" kern="0" dirty="0">
                <a:solidFill>
                  <a:srgbClr val="000000"/>
                </a:solidFill>
                <a:sym typeface="Helvetica Neue Medium"/>
              </a:rPr>
              <a:t>Camera/Sensor Data</a:t>
            </a:r>
          </a:p>
          <a:p>
            <a:pPr algn="ctr" defTabSz="412750" hangingPunct="0">
              <a:defRPr sz="18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" kern="0" dirty="0">
                <a:solidFill>
                  <a:srgbClr val="000000"/>
                </a:solidFill>
                <a:sym typeface="Helvetica Neue Medium"/>
              </a:rPr>
              <a:t>(Spatial Mapping)</a:t>
            </a:r>
          </a:p>
        </p:txBody>
      </p:sp>
      <p:sp>
        <p:nvSpPr>
          <p:cNvPr id="22" name="Visual Rendering"/>
          <p:cNvSpPr txBox="1"/>
          <p:nvPr/>
        </p:nvSpPr>
        <p:spPr>
          <a:xfrm>
            <a:off x="3390665" y="3422738"/>
            <a:ext cx="1022716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2750" hangingPunct="0"/>
            <a:r>
              <a:rPr sz="1000" kern="0" dirty="0">
                <a:solidFill>
                  <a:srgbClr val="000000"/>
                </a:solidFill>
              </a:rPr>
              <a:t>Visual Rendering</a:t>
            </a:r>
          </a:p>
        </p:txBody>
      </p:sp>
      <p:sp>
        <p:nvSpPr>
          <p:cNvPr id="23" name="(on-device reconstruction)"/>
          <p:cNvSpPr txBox="1"/>
          <p:nvPr/>
        </p:nvSpPr>
        <p:spPr>
          <a:xfrm>
            <a:off x="3069263" y="3538528"/>
            <a:ext cx="1665521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 algn="ctr" defTabSz="412750" hangingPunct="0"/>
            <a:r>
              <a:rPr sz="1000" b="1" kern="0">
                <a:solidFill>
                  <a:srgbClr val="00A2FF">
                    <a:hueOff val="114395"/>
                    <a:lumOff val="-24975"/>
                  </a:srgbClr>
                </a:solidFill>
                <a:latin typeface="Helvetica Neue"/>
                <a:sym typeface="Helvetica Neue"/>
              </a:rPr>
              <a:t>(on-device reconstruction)</a:t>
            </a:r>
          </a:p>
        </p:txBody>
      </p:sp>
      <p:sp>
        <p:nvSpPr>
          <p:cNvPr id="24" name="Arrow"/>
          <p:cNvSpPr/>
          <p:nvPr/>
        </p:nvSpPr>
        <p:spPr>
          <a:xfrm rot="16200000" flipH="1">
            <a:off x="8626517" y="2673419"/>
            <a:ext cx="553467" cy="182492"/>
          </a:xfrm>
          <a:prstGeom prst="rightArrow">
            <a:avLst>
              <a:gd name="adj1" fmla="val 57782"/>
              <a:gd name="adj2" fmla="val 94238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5" name="Rounded Rectangle"/>
          <p:cNvSpPr/>
          <p:nvPr/>
        </p:nvSpPr>
        <p:spPr>
          <a:xfrm>
            <a:off x="339213" y="2650031"/>
            <a:ext cx="1682191" cy="1218117"/>
          </a:xfrm>
          <a:prstGeom prst="roundRect">
            <a:avLst>
              <a:gd name="adj" fmla="val 6366"/>
            </a:avLst>
          </a:prstGeom>
          <a:solidFill>
            <a:srgbClr val="FFFFFF"/>
          </a:solidFill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sym typeface="Helvetica Neue Medium"/>
            </a:endParaRPr>
          </a:p>
        </p:txBody>
      </p:sp>
      <p:pic>
        <p:nvPicPr>
          <p:cNvPr id="2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7591" y="2834794"/>
            <a:ext cx="274871" cy="30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r="77716"/>
          <a:stretch>
            <a:fillRect/>
          </a:stretch>
        </p:blipFill>
        <p:spPr>
          <a:xfrm>
            <a:off x="607591" y="3442585"/>
            <a:ext cx="274796" cy="227852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Goggles"/>
          <p:cNvSpPr/>
          <p:nvPr/>
        </p:nvSpPr>
        <p:spPr>
          <a:xfrm>
            <a:off x="1389426" y="3479682"/>
            <a:ext cx="439532" cy="153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extrusionOk="0">
                <a:moveTo>
                  <a:pt x="4733" y="0"/>
                </a:moveTo>
                <a:cubicBezTo>
                  <a:pt x="3567" y="280"/>
                  <a:pt x="2617" y="1572"/>
                  <a:pt x="1980" y="3707"/>
                </a:cubicBezTo>
                <a:cubicBezTo>
                  <a:pt x="1829" y="4214"/>
                  <a:pt x="1705" y="4764"/>
                  <a:pt x="1597" y="5337"/>
                </a:cubicBezTo>
                <a:lnTo>
                  <a:pt x="302" y="5337"/>
                </a:lnTo>
                <a:cubicBezTo>
                  <a:pt x="135" y="5337"/>
                  <a:pt x="0" y="5670"/>
                  <a:pt x="0" y="6084"/>
                </a:cubicBezTo>
                <a:lnTo>
                  <a:pt x="0" y="12301"/>
                </a:lnTo>
                <a:cubicBezTo>
                  <a:pt x="0" y="12715"/>
                  <a:pt x="135" y="13048"/>
                  <a:pt x="302" y="13048"/>
                </a:cubicBezTo>
                <a:lnTo>
                  <a:pt x="1322" y="13048"/>
                </a:lnTo>
                <a:cubicBezTo>
                  <a:pt x="1754" y="17558"/>
                  <a:pt x="3189" y="21547"/>
                  <a:pt x="5488" y="21587"/>
                </a:cubicBezTo>
                <a:cubicBezTo>
                  <a:pt x="5510" y="21587"/>
                  <a:pt x="5527" y="21587"/>
                  <a:pt x="5549" y="21587"/>
                </a:cubicBezTo>
                <a:cubicBezTo>
                  <a:pt x="6947" y="21587"/>
                  <a:pt x="7988" y="20749"/>
                  <a:pt x="8738" y="19015"/>
                </a:cubicBezTo>
                <a:cubicBezTo>
                  <a:pt x="9435" y="17400"/>
                  <a:pt x="9797" y="15225"/>
                  <a:pt x="10110" y="13143"/>
                </a:cubicBezTo>
                <a:cubicBezTo>
                  <a:pt x="10250" y="12223"/>
                  <a:pt x="10557" y="11888"/>
                  <a:pt x="10799" y="11888"/>
                </a:cubicBezTo>
                <a:cubicBezTo>
                  <a:pt x="11107" y="11888"/>
                  <a:pt x="11361" y="12356"/>
                  <a:pt x="11474" y="13143"/>
                </a:cubicBezTo>
                <a:cubicBezTo>
                  <a:pt x="12127" y="17600"/>
                  <a:pt x="12969" y="21600"/>
                  <a:pt x="16035" y="21600"/>
                </a:cubicBezTo>
                <a:cubicBezTo>
                  <a:pt x="16056" y="21600"/>
                  <a:pt x="16072" y="21600"/>
                  <a:pt x="16094" y="21600"/>
                </a:cubicBezTo>
                <a:cubicBezTo>
                  <a:pt x="18393" y="21560"/>
                  <a:pt x="19830" y="17570"/>
                  <a:pt x="20261" y="13060"/>
                </a:cubicBezTo>
                <a:lnTo>
                  <a:pt x="21282" y="13060"/>
                </a:lnTo>
                <a:cubicBezTo>
                  <a:pt x="21449" y="13060"/>
                  <a:pt x="21584" y="12727"/>
                  <a:pt x="21584" y="12314"/>
                </a:cubicBezTo>
                <a:lnTo>
                  <a:pt x="21584" y="6096"/>
                </a:lnTo>
                <a:cubicBezTo>
                  <a:pt x="21600" y="5669"/>
                  <a:pt x="21464" y="5337"/>
                  <a:pt x="21297" y="5337"/>
                </a:cubicBezTo>
                <a:lnTo>
                  <a:pt x="20002" y="5337"/>
                </a:lnTo>
                <a:cubicBezTo>
                  <a:pt x="19894" y="4764"/>
                  <a:pt x="19765" y="4214"/>
                  <a:pt x="19619" y="3707"/>
                </a:cubicBezTo>
                <a:cubicBezTo>
                  <a:pt x="18987" y="1559"/>
                  <a:pt x="18032" y="280"/>
                  <a:pt x="16866" y="0"/>
                </a:cubicBezTo>
                <a:lnTo>
                  <a:pt x="16849" y="0"/>
                </a:lnTo>
                <a:lnTo>
                  <a:pt x="4760" y="0"/>
                </a:lnTo>
                <a:lnTo>
                  <a:pt x="4733" y="0"/>
                </a:lnTo>
                <a:close/>
                <a:moveTo>
                  <a:pt x="10803" y="2177"/>
                </a:moveTo>
                <a:cubicBezTo>
                  <a:pt x="13371" y="2177"/>
                  <a:pt x="15938" y="2219"/>
                  <a:pt x="16672" y="2306"/>
                </a:cubicBezTo>
                <a:cubicBezTo>
                  <a:pt x="17228" y="2373"/>
                  <a:pt x="17719" y="2812"/>
                  <a:pt x="18135" y="3519"/>
                </a:cubicBezTo>
                <a:cubicBezTo>
                  <a:pt x="18923" y="4747"/>
                  <a:pt x="19467" y="7377"/>
                  <a:pt x="19467" y="10433"/>
                </a:cubicBezTo>
                <a:cubicBezTo>
                  <a:pt x="19462" y="12835"/>
                  <a:pt x="19122" y="14995"/>
                  <a:pt x="18593" y="16396"/>
                </a:cubicBezTo>
                <a:cubicBezTo>
                  <a:pt x="18021" y="18104"/>
                  <a:pt x="17175" y="19267"/>
                  <a:pt x="16074" y="19294"/>
                </a:cubicBezTo>
                <a:cubicBezTo>
                  <a:pt x="16057" y="19294"/>
                  <a:pt x="16041" y="19294"/>
                  <a:pt x="16025" y="19294"/>
                </a:cubicBezTo>
                <a:cubicBezTo>
                  <a:pt x="13612" y="19294"/>
                  <a:pt x="12949" y="16144"/>
                  <a:pt x="12430" y="12635"/>
                </a:cubicBezTo>
                <a:cubicBezTo>
                  <a:pt x="12420" y="12581"/>
                  <a:pt x="12414" y="12501"/>
                  <a:pt x="12403" y="12435"/>
                </a:cubicBezTo>
                <a:cubicBezTo>
                  <a:pt x="12112" y="10727"/>
                  <a:pt x="11528" y="9712"/>
                  <a:pt x="10826" y="9712"/>
                </a:cubicBezTo>
                <a:cubicBezTo>
                  <a:pt x="10826" y="9712"/>
                  <a:pt x="10821" y="9712"/>
                  <a:pt x="10821" y="9712"/>
                </a:cubicBezTo>
                <a:cubicBezTo>
                  <a:pt x="10255" y="9712"/>
                  <a:pt x="9538" y="10446"/>
                  <a:pt x="9192" y="12501"/>
                </a:cubicBezTo>
                <a:cubicBezTo>
                  <a:pt x="9187" y="12555"/>
                  <a:pt x="9181" y="12595"/>
                  <a:pt x="9170" y="12635"/>
                </a:cubicBezTo>
                <a:cubicBezTo>
                  <a:pt x="8657" y="16144"/>
                  <a:pt x="7994" y="19294"/>
                  <a:pt x="5576" y="19294"/>
                </a:cubicBezTo>
                <a:cubicBezTo>
                  <a:pt x="5560" y="19294"/>
                  <a:pt x="5543" y="19294"/>
                  <a:pt x="5527" y="19294"/>
                </a:cubicBezTo>
                <a:cubicBezTo>
                  <a:pt x="4334" y="19267"/>
                  <a:pt x="3432" y="17894"/>
                  <a:pt x="2866" y="15946"/>
                </a:cubicBezTo>
                <a:cubicBezTo>
                  <a:pt x="2423" y="14558"/>
                  <a:pt x="2149" y="12596"/>
                  <a:pt x="2149" y="10421"/>
                </a:cubicBezTo>
                <a:cubicBezTo>
                  <a:pt x="2149" y="8432"/>
                  <a:pt x="2380" y="6615"/>
                  <a:pt x="2758" y="5254"/>
                </a:cubicBezTo>
                <a:cubicBezTo>
                  <a:pt x="2758" y="5241"/>
                  <a:pt x="2763" y="5229"/>
                  <a:pt x="2763" y="5229"/>
                </a:cubicBezTo>
                <a:cubicBezTo>
                  <a:pt x="2779" y="5176"/>
                  <a:pt x="2795" y="5121"/>
                  <a:pt x="2817" y="5054"/>
                </a:cubicBezTo>
                <a:cubicBezTo>
                  <a:pt x="2984" y="4480"/>
                  <a:pt x="3184" y="4001"/>
                  <a:pt x="3400" y="3640"/>
                </a:cubicBezTo>
                <a:cubicBezTo>
                  <a:pt x="3827" y="2866"/>
                  <a:pt x="4345" y="2373"/>
                  <a:pt x="4933" y="2306"/>
                </a:cubicBezTo>
                <a:cubicBezTo>
                  <a:pt x="5667" y="2219"/>
                  <a:pt x="8235" y="2177"/>
                  <a:pt x="10803" y="217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sym typeface="Helvetica Neue Medium"/>
            </a:endParaRPr>
          </a:p>
        </p:txBody>
      </p:sp>
      <p:pic>
        <p:nvPicPr>
          <p:cNvPr id="2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44585" y="2738334"/>
            <a:ext cx="529214" cy="456947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ounded Rectangle"/>
          <p:cNvSpPr/>
          <p:nvPr/>
        </p:nvSpPr>
        <p:spPr>
          <a:xfrm>
            <a:off x="5798461" y="1703052"/>
            <a:ext cx="5868757" cy="744855"/>
          </a:xfrm>
          <a:prstGeom prst="roundRect">
            <a:avLst>
              <a:gd name="adj" fmla="val 7117"/>
            </a:avLst>
          </a:prstGeom>
          <a:noFill/>
          <a:ln w="38100" cap="flat">
            <a:solidFill>
              <a:srgbClr val="000000"/>
            </a:solidFill>
            <a:prstDash val="sysDot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412750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1" name="Customer Content"/>
          <p:cNvSpPr txBox="1"/>
          <p:nvPr/>
        </p:nvSpPr>
        <p:spPr>
          <a:xfrm>
            <a:off x="7470894" y="1490878"/>
            <a:ext cx="2300310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200"/>
            </a:lvl1pPr>
          </a:lstStyle>
          <a:p>
            <a:pPr algn="ctr" defTabSz="412750" hangingPunct="0"/>
            <a:r>
              <a:rPr sz="11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Customer </a:t>
            </a:r>
            <a:r>
              <a:rPr lang="en-US" sz="11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Systems &amp; 3D Content</a:t>
            </a:r>
            <a:endParaRPr sz="1100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89984" y="1939069"/>
            <a:ext cx="908931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en-US" sz="1600" kern="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02115" y="1938194"/>
            <a:ext cx="868986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MES-1</a:t>
            </a:r>
            <a:endParaRPr lang="en-US" sz="1200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974080" y="1941075"/>
            <a:ext cx="908931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en-US" sz="1600" kern="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86212" y="1940200"/>
            <a:ext cx="868986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MES-2</a:t>
            </a:r>
            <a:endParaRPr lang="en-US" sz="1200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54863" y="1941075"/>
            <a:ext cx="908931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en-US" sz="1600" kern="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966995" y="1847867"/>
            <a:ext cx="868986" cy="420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3D Geometry</a:t>
            </a:r>
            <a:endParaRPr lang="en-US" sz="1200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34035" y="1952369"/>
            <a:ext cx="908931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en-US" sz="1600" kern="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75632" y="1847867"/>
            <a:ext cx="868986" cy="420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1200" b="1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Workflow Solutions</a:t>
            </a:r>
            <a:endParaRPr lang="en-US" sz="1200" b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1773" y="2914925"/>
            <a:ext cx="475595" cy="442970"/>
          </a:xfrm>
          <a:prstGeom prst="rect">
            <a:avLst/>
          </a:prstGeom>
        </p:spPr>
      </p:pic>
      <p:sp>
        <p:nvSpPr>
          <p:cNvPr id="8" name="Cable/Fiber"/>
          <p:cNvSpPr txBox="1"/>
          <p:nvPr/>
        </p:nvSpPr>
        <p:spPr>
          <a:xfrm>
            <a:off x="4643723" y="2622870"/>
            <a:ext cx="1189428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2750" hangingPunct="0"/>
            <a:r>
              <a:rPr lang="en-US" sz="1200" kern="0" dirty="0" err="1">
                <a:solidFill>
                  <a:srgbClr val="000000"/>
                </a:solidFill>
              </a:rPr>
              <a:t>WiFi</a:t>
            </a:r>
            <a:r>
              <a:rPr lang="en-US" sz="1200" kern="0" dirty="0">
                <a:solidFill>
                  <a:srgbClr val="000000"/>
                </a:solidFill>
              </a:rPr>
              <a:t>/4G-LTE/5G</a:t>
            </a:r>
            <a:endParaRPr sz="1200" kern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29845" y="1783005"/>
            <a:ext cx="432411" cy="432411"/>
          </a:xfrm>
          <a:prstGeom prst="rect">
            <a:avLst/>
          </a:prstGeom>
        </p:spPr>
      </p:pic>
      <p:pic>
        <p:nvPicPr>
          <p:cNvPr id="1026" name="Picture 2" descr="Image result for solidworks 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597" y="2028600"/>
            <a:ext cx="509717" cy="3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05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</Words>
  <Application>Microsoft Office PowerPoint</Application>
  <PresentationFormat>Widescreen</PresentationFormat>
  <Paragraphs>29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Helvetica Neue</vt:lpstr>
      <vt:lpstr>Helvetica Neue Light</vt:lpstr>
      <vt:lpstr>Helvetica Neue Medium</vt:lpstr>
      <vt:lpstr>White</vt:lpstr>
      <vt:lpstr>Solution: GridRaster Mixed Reality Cloud Platform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Solution: GridRaster Mixed Reality Cloud Platform</dc:title>
  <dc:creator>Dijam Panigrahi</dc:creator>
  <cp:lastModifiedBy>Dijam Panigrahi</cp:lastModifiedBy>
  <cp:revision>1</cp:revision>
  <dcterms:created xsi:type="dcterms:W3CDTF">2019-10-03T21:32:50Z</dcterms:created>
  <dcterms:modified xsi:type="dcterms:W3CDTF">2019-10-03T21:33:47Z</dcterms:modified>
</cp:coreProperties>
</file>